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4" r:id="rId3"/>
    <p:sldId id="263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9" autoAdjust="0"/>
  </p:normalViewPr>
  <p:slideViewPr>
    <p:cSldViewPr snapToGrid="0" snapToObjects="1">
      <p:cViewPr>
        <p:scale>
          <a:sx n="140" d="100"/>
          <a:sy n="140" d="100"/>
        </p:scale>
        <p:origin x="-216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8E5B-FC8A-CE4A-8CBD-6E54C6DEEC30}" type="datetimeFigureOut">
              <a:t>26-06-2019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847E-C203-1340-94A8-40AE0A02E1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A432-7CB4-0A4C-BD31-03A7EE6EBB45}" type="datetimeFigureOut">
              <a:t>26-06-2019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8229-3BB4-AA42-990B-58139E2B7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2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A8229-3BB4-AA42-990B-58139E2B773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029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7620000" cy="5556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4059112"/>
            <a:ext cx="50292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2841625"/>
            <a:ext cx="762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17600"/>
            <a:ext cx="8439150" cy="33353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17600"/>
            <a:ext cx="8439150" cy="3312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17600"/>
            <a:ext cx="8439150" cy="2926616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32288"/>
            <a:ext cx="8439150" cy="331787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789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7600"/>
            <a:ext cx="8438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4767264"/>
            <a:ext cx="610872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4048"/>
            <a:ext cx="8439150" cy="49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5" r:id="rId4"/>
    <p:sldLayoutId id="2147483666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co@eco.cept.org" TargetMode="External"/><Relationship Id="rId2" Type="http://schemas.openxmlformats.org/officeDocument/2006/relationships/hyperlink" Target="http://www.cept.org/ec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CEPT Preparation for WRC-19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97540" y="4059112"/>
            <a:ext cx="6513395" cy="990600"/>
          </a:xfrm>
        </p:spPr>
        <p:txBody>
          <a:bodyPr/>
          <a:lstStyle/>
          <a:p>
            <a:r>
              <a:rPr lang="fr-FR" dirty="0"/>
              <a:t>ITU </a:t>
            </a:r>
            <a:r>
              <a:rPr lang="fr-FR" dirty="0" err="1"/>
              <a:t>Seminar</a:t>
            </a:r>
            <a:r>
              <a:rPr lang="fr-FR" dirty="0"/>
              <a:t> on Radiocommunication </a:t>
            </a:r>
            <a:r>
              <a:rPr lang="fr-FR" dirty="0" err="1"/>
              <a:t>Matters</a:t>
            </a:r>
            <a:r>
              <a:rPr lang="fr-FR" dirty="0"/>
              <a:t> for </a:t>
            </a:r>
            <a:r>
              <a:rPr lang="fr-FR" dirty="0" smtClean="0"/>
              <a:t>Europe</a:t>
            </a:r>
          </a:p>
          <a:p>
            <a:r>
              <a:rPr lang="fr-FR" dirty="0" smtClean="0"/>
              <a:t> </a:t>
            </a:r>
            <a:r>
              <a:rPr lang="fr-FR" dirty="0"/>
              <a:t>(SRME-19) </a:t>
            </a:r>
            <a:endParaRPr lang="fr-FR" dirty="0" smtClean="0"/>
          </a:p>
          <a:p>
            <a:r>
              <a:rPr lang="en-US" dirty="0" smtClean="0"/>
              <a:t>24 June 2019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Peter Faris</a:t>
            </a:r>
          </a:p>
          <a:p>
            <a:r>
              <a:rPr lang="en-US" dirty="0" smtClean="0"/>
              <a:t>European Communications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7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10 – Future AIs for WRC-23: </a:t>
            </a:r>
            <a:r>
              <a:rPr lang="en-GB" dirty="0"/>
              <a:t>draft </a:t>
            </a:r>
            <a:r>
              <a:rPr lang="en-GB" dirty="0" smtClean="0"/>
              <a:t>CEPT Proposals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552366" cy="273844"/>
          </a:xfrm>
        </p:spPr>
        <p:txBody>
          <a:bodyPr/>
          <a:lstStyle/>
          <a:p>
            <a:r>
              <a:rPr lang="en-US" dirty="0"/>
              <a:t>CEPT Preparation for WRC-19 - </a:t>
            </a:r>
            <a:r>
              <a:rPr lang="fr-FR" dirty="0"/>
              <a:t>SRME-19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47833" y="1317600"/>
            <a:ext cx="8705098" cy="334993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/>
              <a:t>allocation to the AMS(R)S in </a:t>
            </a:r>
            <a:r>
              <a:rPr lang="en-GB" dirty="0" smtClean="0"/>
              <a:t>112-137 </a:t>
            </a:r>
            <a:r>
              <a:rPr lang="en-GB" dirty="0"/>
              <a:t>MHz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New non-safety </a:t>
            </a:r>
            <a:r>
              <a:rPr lang="en-GB" dirty="0"/>
              <a:t>aeronautical mobile </a:t>
            </a:r>
            <a:r>
              <a:rPr lang="en-GB" dirty="0" smtClean="0"/>
              <a:t>applications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Removal </a:t>
            </a:r>
            <a:r>
              <a:rPr lang="en-GB" dirty="0"/>
              <a:t>of the limitation </a:t>
            </a:r>
            <a:r>
              <a:rPr lang="en-GB" dirty="0" smtClean="0"/>
              <a:t>for aeronautical </a:t>
            </a:r>
            <a:r>
              <a:rPr lang="en-GB" dirty="0"/>
              <a:t>mobile in the IMT bands </a:t>
            </a:r>
            <a:r>
              <a:rPr lang="en-GB" dirty="0" smtClean="0"/>
              <a:t>in 694-960 </a:t>
            </a:r>
            <a:r>
              <a:rPr lang="en-GB" dirty="0"/>
              <a:t>MHz for new non safety </a:t>
            </a:r>
            <a:r>
              <a:rPr lang="en-GB" dirty="0" smtClean="0"/>
              <a:t>applications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Review </a:t>
            </a:r>
            <a:r>
              <a:rPr lang="en-GB" dirty="0"/>
              <a:t>of </a:t>
            </a:r>
            <a:r>
              <a:rPr lang="en-GB" dirty="0" smtClean="0"/>
              <a:t>regulatory </a:t>
            </a:r>
            <a:r>
              <a:rPr lang="en-GB" dirty="0"/>
              <a:t>provisions related to aeronautical terrestrial </a:t>
            </a:r>
            <a:r>
              <a:rPr lang="en-GB" dirty="0" smtClean="0"/>
              <a:t>services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Technical </a:t>
            </a:r>
            <a:r>
              <a:rPr lang="en-GB" dirty="0"/>
              <a:t>and operational measures for stations on board sub-orbital </a:t>
            </a:r>
            <a:r>
              <a:rPr lang="en-GB" dirty="0" smtClean="0"/>
              <a:t>vehicles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NGSO FSS ESIM </a:t>
            </a:r>
            <a:r>
              <a:rPr lang="da-DK" dirty="0" smtClean="0"/>
              <a:t>in </a:t>
            </a:r>
            <a:r>
              <a:rPr lang="en-GB" dirty="0" smtClean="0"/>
              <a:t>17.7-18.6 </a:t>
            </a:r>
            <a:r>
              <a:rPr lang="en-GB" dirty="0"/>
              <a:t>(space-to-Earth), 18.8-20.2 GHz (space-to-Earth), 27.5-30.0 GHz (</a:t>
            </a:r>
            <a:r>
              <a:rPr lang="en-GB" dirty="0" smtClean="0"/>
              <a:t>Earth-to-space)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Review of </a:t>
            </a:r>
            <a:r>
              <a:rPr lang="en-GB" dirty="0"/>
              <a:t>18.6-18.8 GHz to address possible new </a:t>
            </a:r>
            <a:r>
              <a:rPr lang="en-GB" dirty="0" smtClean="0"/>
              <a:t>FSS usage and protection </a:t>
            </a:r>
            <a:r>
              <a:rPr lang="en-GB" dirty="0"/>
              <a:t>of EESS (passive)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ompatibility </a:t>
            </a:r>
            <a:r>
              <a:rPr lang="en-GB" dirty="0"/>
              <a:t>of satellite-to-satellite links with other FSS </a:t>
            </a:r>
            <a:r>
              <a:rPr lang="en-GB" dirty="0" smtClean="0"/>
              <a:t>and </a:t>
            </a:r>
            <a:r>
              <a:rPr lang="en-GB" dirty="0"/>
              <a:t>other services in </a:t>
            </a:r>
            <a:r>
              <a:rPr lang="en-GB" dirty="0" smtClean="0"/>
              <a:t>27.5‑30 </a:t>
            </a:r>
            <a:r>
              <a:rPr lang="en-GB" dirty="0"/>
              <a:t>GHz (Earth-to-space) and 17.7-20.2 GHz (space-to-Earth)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onsideration </a:t>
            </a:r>
            <a:r>
              <a:rPr lang="en-GB" dirty="0"/>
              <a:t>of protection of GSO satellite systems </a:t>
            </a:r>
            <a:r>
              <a:rPr lang="en-GB" dirty="0" smtClean="0"/>
              <a:t>in </a:t>
            </a:r>
            <a:r>
              <a:rPr lang="en-GB" dirty="0"/>
              <a:t>7/8 and 20/30 GHz from emissions of non-GSO satellite networks 	</a:t>
            </a:r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Consideration </a:t>
            </a:r>
            <a:r>
              <a:rPr lang="en-GB" dirty="0"/>
              <a:t>of revising Resolution 155 (WRC-15) and RR No. </a:t>
            </a:r>
            <a:r>
              <a:rPr lang="en-GB" dirty="0" smtClean="0"/>
              <a:t>5.484B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Global harmonisation of 12.75-13.25 </a:t>
            </a:r>
            <a:r>
              <a:rPr lang="en-GB" dirty="0"/>
              <a:t>GHz by earth stations on aircraft communicating with </a:t>
            </a:r>
            <a:r>
              <a:rPr lang="en-GB" dirty="0" smtClean="0"/>
              <a:t>GSO FSS (Earth-to-space)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Consideration </a:t>
            </a:r>
            <a:r>
              <a:rPr lang="en-GB" dirty="0"/>
              <a:t>of a new EESS (Earth-to-space) allocation in the band 22.55-23.15 </a:t>
            </a:r>
            <a:r>
              <a:rPr lang="en-GB" dirty="0" smtClean="0"/>
              <a:t>GHz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dditional </a:t>
            </a:r>
            <a:r>
              <a:rPr lang="en-GB" dirty="0"/>
              <a:t>allocations to the mobile-satellite service between 1.5 GHz and 6 </a:t>
            </a:r>
            <a:r>
              <a:rPr lang="en-GB" dirty="0" smtClean="0"/>
              <a:t>GHz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ntroduction </a:t>
            </a:r>
            <a:r>
              <a:rPr lang="en-GB" dirty="0"/>
              <a:t>of </a:t>
            </a:r>
            <a:r>
              <a:rPr lang="en-GB" dirty="0" err="1"/>
              <a:t>pfd</a:t>
            </a:r>
            <a:r>
              <a:rPr lang="en-GB" dirty="0"/>
              <a:t> and EIRP limits in Article 21 for </a:t>
            </a:r>
            <a:r>
              <a:rPr lang="en-GB" dirty="0" smtClean="0"/>
              <a:t>71-76 </a:t>
            </a:r>
            <a:r>
              <a:rPr lang="en-GB" dirty="0"/>
              <a:t>GHz and </a:t>
            </a:r>
            <a:r>
              <a:rPr lang="en-GB" dirty="0" smtClean="0"/>
              <a:t>81–86 GHz, and use of these bands by satellite </a:t>
            </a:r>
            <a:r>
              <a:rPr lang="en-GB" dirty="0"/>
              <a:t>services </a:t>
            </a:r>
            <a:r>
              <a:rPr lang="en-GB" dirty="0" smtClean="0"/>
              <a:t>ensuring </a:t>
            </a:r>
            <a:r>
              <a:rPr lang="en-GB" dirty="0"/>
              <a:t>compatibility with passive services</a:t>
            </a:r>
            <a:endParaRPr lang="da-DK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dditional allocations </a:t>
            </a:r>
            <a:r>
              <a:rPr lang="en-GB" dirty="0"/>
              <a:t>to the radiolocation service </a:t>
            </a:r>
            <a:r>
              <a:rPr lang="en-GB" dirty="0" smtClean="0"/>
              <a:t>in </a:t>
            </a:r>
            <a:r>
              <a:rPr lang="en-GB" dirty="0"/>
              <a:t>231.5 – 275 </a:t>
            </a:r>
            <a:r>
              <a:rPr lang="en-GB" dirty="0" smtClean="0"/>
              <a:t>GHz, identification </a:t>
            </a:r>
            <a:r>
              <a:rPr lang="en-GB" dirty="0"/>
              <a:t>of </a:t>
            </a:r>
            <a:r>
              <a:rPr lang="en-GB" dirty="0" smtClean="0"/>
              <a:t>bands </a:t>
            </a:r>
            <a:r>
              <a:rPr lang="en-GB" dirty="0"/>
              <a:t>in </a:t>
            </a:r>
            <a:r>
              <a:rPr lang="en-GB" dirty="0" smtClean="0"/>
              <a:t>275 </a:t>
            </a:r>
            <a:r>
              <a:rPr lang="en-GB" dirty="0"/>
              <a:t>- 700 GHz for </a:t>
            </a:r>
            <a:r>
              <a:rPr lang="en-GB" dirty="0" smtClean="0"/>
              <a:t>millimetre </a:t>
            </a:r>
            <a:r>
              <a:rPr lang="en-GB" dirty="0"/>
              <a:t>and </a:t>
            </a:r>
            <a:r>
              <a:rPr lang="en-GB" dirty="0" smtClean="0"/>
              <a:t>sub-millimetre </a:t>
            </a:r>
            <a:r>
              <a:rPr lang="en-GB" dirty="0"/>
              <a:t>wave imaging </a:t>
            </a:r>
            <a:r>
              <a:rPr lang="en-GB" dirty="0" smtClean="0"/>
              <a:t>systems, </a:t>
            </a:r>
            <a:r>
              <a:rPr lang="en-GB" dirty="0"/>
              <a:t>and review </a:t>
            </a:r>
            <a:r>
              <a:rPr lang="en-GB" dirty="0" smtClean="0"/>
              <a:t>of EESS </a:t>
            </a:r>
            <a:r>
              <a:rPr lang="en-GB" dirty="0"/>
              <a:t>(passive) in the range 231.5 – 252 </a:t>
            </a:r>
            <a:r>
              <a:rPr lang="en-GB" dirty="0" smtClean="0"/>
              <a:t>GHz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194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2993"/>
              </p:ext>
            </p:extLst>
          </p:nvPr>
        </p:nvGraphicFramePr>
        <p:xfrm>
          <a:off x="5051706" y="2349804"/>
          <a:ext cx="3759200" cy="1344930"/>
        </p:xfrm>
        <a:graphic>
          <a:graphicData uri="http://schemas.openxmlformats.org/drawingml/2006/table">
            <a:tbl>
              <a:tblPr/>
              <a:tblGrid>
                <a:gridCol w="2049463"/>
                <a:gridCol w="1709737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ECC Contact</a:t>
                      </a:r>
                      <a:endParaRPr kumimoji="0" lang="da-DK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Web 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kumimoji="0" lang="da-DK" sz="11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  <a:hlinkClick r:id="rId2"/>
                        </a:rPr>
                        <a:t>www.cept.org/ecc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ECO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Nyropsgade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37, 4th floor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DK-1602 Copenhagen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da-DK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Tel</a:t>
                      </a:r>
                      <a:r>
                        <a:rPr kumimoji="0" lang="da-DK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:+45 </a:t>
                      </a: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33 89 63 00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eco@eco.cept.org</a:t>
                      </a:r>
                      <a:endParaRPr lang="en-US" sz="105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5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74048"/>
            <a:ext cx="8896350" cy="495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CEPT: European </a:t>
            </a:r>
            <a:r>
              <a:rPr lang="en-US" dirty="0"/>
              <a:t>Conference of Postal and </a:t>
            </a:r>
            <a:r>
              <a:rPr lang="en-US" dirty="0" smtClean="0"/>
              <a:t>Telecommunications Administrations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198" y="4767264"/>
            <a:ext cx="4608465" cy="273844"/>
          </a:xfrm>
        </p:spPr>
        <p:txBody>
          <a:bodyPr/>
          <a:lstStyle/>
          <a:p>
            <a:r>
              <a:rPr lang="en-US" dirty="0"/>
              <a:t>CEPT Preparation for </a:t>
            </a:r>
            <a:r>
              <a:rPr lang="en-US" dirty="0" smtClean="0"/>
              <a:t>WRC-19 - </a:t>
            </a:r>
            <a:r>
              <a:rPr lang="fr-FR" dirty="0" smtClean="0"/>
              <a:t>SRME-19 </a:t>
            </a:r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" y="1317600"/>
            <a:ext cx="3449780" cy="221530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CEPT</a:t>
            </a:r>
            <a:r>
              <a:rPr lang="en-US" sz="1600" dirty="0" smtClean="0"/>
              <a:t>: </a:t>
            </a:r>
            <a:r>
              <a:rPr lang="en-US" sz="1600" dirty="0" err="1" smtClean="0"/>
              <a:t>Organisation</a:t>
            </a:r>
            <a:r>
              <a:rPr lang="en-US" sz="1600" dirty="0" smtClean="0"/>
              <a:t> of regulators and policy makers from 48 European countries (including all EU Member States)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ECC</a:t>
            </a:r>
            <a:r>
              <a:rPr lang="da-DK" sz="1600" dirty="0"/>
              <a:t>: </a:t>
            </a:r>
            <a:r>
              <a:rPr lang="en-US" sz="1600" dirty="0"/>
              <a:t>Electronic Communications </a:t>
            </a:r>
            <a:r>
              <a:rPr lang="en-US" sz="1600" dirty="0" smtClean="0"/>
              <a:t>Committee – main body with responsibility for spectrum and telecommunications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smtClean="0"/>
              <a:t>CPG</a:t>
            </a:r>
            <a:r>
              <a:rPr lang="en-US" sz="1600" dirty="0" smtClean="0"/>
              <a:t>: Conference Preparatory Group – ECC working group responsible for WRC-19 preparations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5" y="1333337"/>
            <a:ext cx="2438859" cy="30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9781" y="3789381"/>
            <a:ext cx="2078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EU Member States – blue</a:t>
            </a:r>
          </a:p>
          <a:p>
            <a:r>
              <a:rPr lang="en-GB" sz="1100" dirty="0" smtClean="0"/>
              <a:t>Other CEPT members - green</a:t>
            </a:r>
            <a:endParaRPr lang="da-DK" sz="1100" dirty="0"/>
          </a:p>
        </p:txBody>
      </p:sp>
      <p:pic>
        <p:nvPicPr>
          <p:cNvPr id="1027" name="Picture 3" descr="C:\Users\faris\Pictures\MAP8668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12213" r="2055" b="11236"/>
          <a:stretch/>
        </p:blipFill>
        <p:spPr bwMode="auto">
          <a:xfrm>
            <a:off x="3449781" y="1317600"/>
            <a:ext cx="3061854" cy="24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5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preparation – agreed positions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664562" cy="273844"/>
          </a:xfrm>
        </p:spPr>
        <p:txBody>
          <a:bodyPr/>
          <a:lstStyle/>
          <a:p>
            <a:r>
              <a:rPr lang="en-US" dirty="0"/>
              <a:t>CEPT Preparation for WRC-19 - </a:t>
            </a:r>
            <a:r>
              <a:rPr lang="fr-FR" dirty="0"/>
              <a:t>SRME-19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3</a:t>
            </a:fld>
            <a:endParaRPr lang="en-US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" y="1317600"/>
            <a:ext cx="8977744" cy="338266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CEPT</a:t>
            </a:r>
            <a:r>
              <a:rPr lang="en-GB" sz="1600" dirty="0" smtClean="0"/>
              <a:t> has adopted European Common Proposals (ECPs) for the following WRC-19 Agenda Items: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1.2 – Earth stations at 400 MHz: </a:t>
            </a:r>
            <a:r>
              <a:rPr lang="en-GB" sz="1600" i="1" dirty="0" smtClean="0"/>
              <a:t>support in-band limits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1.3 – EESS and </a:t>
            </a:r>
            <a:r>
              <a:rPr lang="en-GB" sz="1600" b="1" dirty="0" err="1" smtClean="0"/>
              <a:t>MetSat</a:t>
            </a:r>
            <a:r>
              <a:rPr lang="en-GB" sz="1600" b="1" dirty="0" smtClean="0"/>
              <a:t> at 460 MHz: </a:t>
            </a:r>
            <a:r>
              <a:rPr lang="en-GB" sz="1600" dirty="0" smtClean="0"/>
              <a:t>support </a:t>
            </a:r>
            <a:r>
              <a:rPr lang="en-GB" sz="1600" i="1" dirty="0" smtClean="0"/>
              <a:t>upgrade of </a:t>
            </a:r>
            <a:r>
              <a:rPr lang="en-GB" sz="1600" i="1" dirty="0" err="1" smtClean="0"/>
              <a:t>MetSat</a:t>
            </a:r>
            <a:r>
              <a:rPr lang="en-GB" sz="1600" i="1" dirty="0" smtClean="0"/>
              <a:t> allocation and addition of primary EESS</a:t>
            </a:r>
            <a:endParaRPr lang="en-GB" sz="16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1.4 – BSS: </a:t>
            </a:r>
            <a:r>
              <a:rPr lang="en-GB" sz="1600" i="1" dirty="0" smtClean="0"/>
              <a:t>support removal of some limitations</a:t>
            </a:r>
            <a:endParaRPr lang="en-GB" sz="16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1.8 Issue A - </a:t>
            </a:r>
            <a:r>
              <a:rPr lang="en-GB" sz="1600" b="1" dirty="0"/>
              <a:t>Modernisation of </a:t>
            </a:r>
            <a:r>
              <a:rPr lang="en-GB" sz="1600" b="1" dirty="0" smtClean="0"/>
              <a:t>GMDSS: </a:t>
            </a:r>
            <a:r>
              <a:rPr lang="en-GB" sz="1600" i="1" dirty="0" smtClean="0"/>
              <a:t>support introduction of MF and HF frequencies</a:t>
            </a:r>
            <a:endParaRPr lang="en-GB" sz="16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1.9.2 </a:t>
            </a:r>
            <a:r>
              <a:rPr lang="en-GB" sz="1600" b="1" dirty="0"/>
              <a:t>- VDES </a:t>
            </a:r>
            <a:r>
              <a:rPr lang="en-GB" sz="1600" b="1" dirty="0" smtClean="0"/>
              <a:t>satellite: </a:t>
            </a:r>
            <a:r>
              <a:rPr lang="en-GB" sz="1600" i="1" dirty="0" smtClean="0"/>
              <a:t>support new primary MMSS allocations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1.10 </a:t>
            </a:r>
            <a:r>
              <a:rPr lang="en-GB" sz="1600" b="1" dirty="0" smtClean="0"/>
              <a:t>– GADSS: </a:t>
            </a:r>
            <a:r>
              <a:rPr lang="en-GB" sz="1600" i="1" dirty="0"/>
              <a:t>No </a:t>
            </a:r>
            <a:r>
              <a:rPr lang="en-GB" sz="1600" i="1" dirty="0" smtClean="0"/>
              <a:t>change to RR Article 5; addition of information to RR Article 30</a:t>
            </a:r>
            <a:endParaRPr lang="en-GB" sz="16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1.13 –</a:t>
            </a:r>
            <a:r>
              <a:rPr lang="en-GB" sz="1500" b="1" dirty="0" smtClean="0"/>
              <a:t> IMT-2020 - Bands 31.8-33.4 </a:t>
            </a:r>
            <a:r>
              <a:rPr lang="en-GB" sz="1500" b="1" dirty="0"/>
              <a:t>GHz, 71-76 GHz, 81-86 </a:t>
            </a:r>
            <a:r>
              <a:rPr lang="en-GB" sz="1500" b="1" dirty="0" smtClean="0"/>
              <a:t>GHz: </a:t>
            </a:r>
            <a:r>
              <a:rPr lang="en-GB" sz="1500" i="1" dirty="0" smtClean="0"/>
              <a:t>No change</a:t>
            </a:r>
            <a:endParaRPr lang="en-GB" sz="1500" i="1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/>
              <a:t>1.15 - Services above 275 </a:t>
            </a:r>
            <a:r>
              <a:rPr lang="en-GB" sz="1500" b="1" dirty="0" smtClean="0"/>
              <a:t>GHz: </a:t>
            </a:r>
            <a:r>
              <a:rPr lang="en-GB" sz="1500" i="1" dirty="0" smtClean="0"/>
              <a:t>Add new footnote for identification of mobile and fixed service applications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7 </a:t>
            </a:r>
            <a:r>
              <a:rPr lang="en-GB" sz="1500" b="1" dirty="0"/>
              <a:t>– Satellite </a:t>
            </a:r>
            <a:r>
              <a:rPr lang="en-GB" sz="1500" b="1" dirty="0" smtClean="0"/>
              <a:t>procedures - Issues B, D, G, H and K: </a:t>
            </a:r>
            <a:r>
              <a:rPr lang="en-GB" sz="1500" i="1" dirty="0" smtClean="0"/>
              <a:t>various proposals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9.1.2 – BSS Sound: </a:t>
            </a:r>
            <a:r>
              <a:rPr lang="en-GB" sz="1500" i="1" dirty="0" smtClean="0"/>
              <a:t>support </a:t>
            </a:r>
            <a:r>
              <a:rPr lang="en-GB" sz="1500" i="1" dirty="0" err="1" smtClean="0"/>
              <a:t>pfd</a:t>
            </a:r>
            <a:r>
              <a:rPr lang="en-GB" sz="1500" i="1" dirty="0" smtClean="0"/>
              <a:t> limits in Regions 1 and 3 for protection of mobile service</a:t>
            </a:r>
            <a:endParaRPr lang="en-GB" sz="15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/>
              <a:t>9.1.3 - Non GSO FSS </a:t>
            </a:r>
            <a:r>
              <a:rPr lang="en-GB" sz="1500" b="1" dirty="0" smtClean="0"/>
              <a:t>C-band: </a:t>
            </a:r>
            <a:r>
              <a:rPr lang="en-GB" sz="1500" i="1" dirty="0" smtClean="0"/>
              <a:t>No change to RR Article 21 and 22; new coordination procedure under RR No. 9.12</a:t>
            </a:r>
            <a:endParaRPr lang="en-GB" sz="15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9.1.5 </a:t>
            </a:r>
            <a:r>
              <a:rPr lang="en-GB" sz="1500" b="1" dirty="0"/>
              <a:t>- Protection criteria </a:t>
            </a:r>
            <a:r>
              <a:rPr lang="en-GB" sz="1500" b="1" dirty="0" smtClean="0"/>
              <a:t>5GHz: </a:t>
            </a:r>
            <a:r>
              <a:rPr lang="en-GB" sz="1500" i="1" dirty="0" smtClean="0"/>
              <a:t>update of information on sharing conditions in RR footnotes 5.447F and 5.450A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9.1.6 </a:t>
            </a:r>
            <a:r>
              <a:rPr lang="en-GB" sz="1500" b="1" dirty="0"/>
              <a:t>- WPT for electric </a:t>
            </a:r>
            <a:r>
              <a:rPr lang="en-GB" sz="1500" b="1" dirty="0" smtClean="0"/>
              <a:t>vehicles:</a:t>
            </a:r>
            <a:r>
              <a:rPr lang="en-GB" sz="1500" dirty="0" smtClean="0"/>
              <a:t> </a:t>
            </a:r>
            <a:r>
              <a:rPr lang="en-GB" sz="1500" i="1" dirty="0" smtClean="0"/>
              <a:t>No change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9.1.7 </a:t>
            </a:r>
            <a:r>
              <a:rPr lang="en-GB" sz="1500" b="1" dirty="0"/>
              <a:t>- Unauthorised </a:t>
            </a:r>
            <a:r>
              <a:rPr lang="en-GB" sz="1500" b="1" dirty="0" smtClean="0"/>
              <a:t>terminals: </a:t>
            </a:r>
            <a:r>
              <a:rPr lang="en-GB" sz="1500" i="1" dirty="0"/>
              <a:t>No </a:t>
            </a:r>
            <a:r>
              <a:rPr lang="en-GB" sz="1500" i="1" dirty="0" smtClean="0"/>
              <a:t>change</a:t>
            </a:r>
            <a:endParaRPr lang="en-GB" sz="15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/>
              <a:t>9.1.8 - Machine type </a:t>
            </a:r>
            <a:r>
              <a:rPr lang="en-GB" sz="1500" b="1" dirty="0" smtClean="0"/>
              <a:t>communications</a:t>
            </a:r>
            <a:r>
              <a:rPr lang="en-GB" sz="1500" b="1" dirty="0"/>
              <a:t>: </a:t>
            </a:r>
            <a:r>
              <a:rPr lang="en-GB" sz="1500" i="1" dirty="0"/>
              <a:t>No </a:t>
            </a:r>
            <a:r>
              <a:rPr lang="en-GB" sz="1500" i="1" dirty="0" smtClean="0"/>
              <a:t>change</a:t>
            </a:r>
            <a:endParaRPr lang="en-GB" sz="15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9.2 </a:t>
            </a:r>
            <a:r>
              <a:rPr lang="en-GB" sz="1500" b="1" dirty="0"/>
              <a:t>– </a:t>
            </a:r>
            <a:r>
              <a:rPr lang="en-GB" sz="1500" b="1" dirty="0" smtClean="0"/>
              <a:t>Inconsistencies - No. 5.441B: </a:t>
            </a:r>
            <a:r>
              <a:rPr lang="en-GB" sz="1500" i="1" dirty="0" smtClean="0"/>
              <a:t>support retention of </a:t>
            </a:r>
            <a:r>
              <a:rPr lang="en-GB" sz="1500" i="1" dirty="0" err="1" smtClean="0"/>
              <a:t>pfd</a:t>
            </a:r>
            <a:r>
              <a:rPr lang="en-GB" sz="1500" i="1" dirty="0" smtClean="0"/>
              <a:t> and other technical criteria</a:t>
            </a:r>
            <a:endParaRPr lang="en-GB" sz="1500" i="1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317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preparation – </a:t>
            </a:r>
            <a:r>
              <a:rPr lang="en-US" dirty="0" smtClean="0"/>
              <a:t>positions to be </a:t>
            </a:r>
            <a:r>
              <a:rPr lang="en-US" dirty="0" err="1" smtClean="0"/>
              <a:t>finalised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675782" cy="273844"/>
          </a:xfrm>
        </p:spPr>
        <p:txBody>
          <a:bodyPr/>
          <a:lstStyle/>
          <a:p>
            <a:r>
              <a:rPr lang="en-US" dirty="0"/>
              <a:t>CEPT Preparation for WRC-19 - </a:t>
            </a:r>
            <a:r>
              <a:rPr lang="fr-FR" dirty="0"/>
              <a:t>SRME-19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317601"/>
            <a:ext cx="8439150" cy="3097324"/>
          </a:xfrm>
        </p:spPr>
        <p:txBody>
          <a:bodyPr>
            <a:normAutofit fontScale="92500" lnSpcReduction="10000"/>
          </a:bodyPr>
          <a:lstStyle/>
          <a:p>
            <a:r>
              <a:rPr lang="en-GB" sz="1200" dirty="0"/>
              <a:t>ECPs for the following </a:t>
            </a:r>
            <a:r>
              <a:rPr lang="en-GB" sz="1200" dirty="0" smtClean="0"/>
              <a:t>agenda items are still under discussion (final CPG meeting 26-30 August):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0000"/>
                </a:solidFill>
              </a:rPr>
              <a:t>1.5 - ESIM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1.6 -</a:t>
            </a:r>
            <a:r>
              <a:rPr lang="en-GB" sz="1200" b="1" dirty="0"/>
              <a:t>Non-GSO FSS Q/V band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1.7 - Nano-</a:t>
            </a:r>
            <a:r>
              <a:rPr lang="en-GB" sz="1200" b="1" dirty="0"/>
              <a:t>/ </a:t>
            </a:r>
            <a:r>
              <a:rPr lang="en-GB" sz="1200" b="1" dirty="0" smtClean="0"/>
              <a:t>Picosatellites - Option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1.8 Issue B - </a:t>
            </a:r>
            <a:r>
              <a:rPr lang="en-GB" sz="1200" b="1" dirty="0"/>
              <a:t>New Satellite System for </a:t>
            </a:r>
            <a:r>
              <a:rPr lang="en-GB" sz="1200" b="1" dirty="0" smtClean="0"/>
              <a:t>GMDSS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1.9.1 - </a:t>
            </a:r>
            <a:r>
              <a:rPr lang="en-GB" sz="1200" b="1" dirty="0"/>
              <a:t>Autonomous maritime radio devices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0000"/>
                </a:solidFill>
              </a:rPr>
              <a:t>1.13 – IMT-2020 - Bands 26 GHz, 66-71 GHz, 40-43.5 GHz, </a:t>
            </a:r>
            <a:r>
              <a:rPr lang="en-GB" sz="1200" b="1" dirty="0">
                <a:solidFill>
                  <a:srgbClr val="FF0000"/>
                </a:solidFill>
              </a:rPr>
              <a:t>Suppression of Res. </a:t>
            </a:r>
            <a:r>
              <a:rPr lang="en-GB" sz="1200" b="1" dirty="0" smtClean="0">
                <a:solidFill>
                  <a:srgbClr val="FF0000"/>
                </a:solidFill>
              </a:rPr>
              <a:t>238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0000"/>
                </a:solidFill>
              </a:rPr>
              <a:t>1.14 - HAPS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1.16 - </a:t>
            </a:r>
            <a:r>
              <a:rPr lang="en-GB" sz="1200" b="1" dirty="0"/>
              <a:t>RLAN at 5 GHz</a:t>
            </a:r>
            <a:r>
              <a:rPr lang="en-GB" sz="12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2 - </a:t>
            </a:r>
            <a:r>
              <a:rPr lang="en-GB" sz="1200" b="1" dirty="0"/>
              <a:t>Incorporation by reference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4 - </a:t>
            </a:r>
            <a:r>
              <a:rPr lang="en-GB" sz="1200" b="1" dirty="0"/>
              <a:t>Review of WRC Resolutions and Recommendations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7 – </a:t>
            </a:r>
            <a:r>
              <a:rPr lang="en-GB" sz="1200" b="1" dirty="0"/>
              <a:t>Satellite </a:t>
            </a:r>
            <a:r>
              <a:rPr lang="en-GB" sz="1200" b="1" dirty="0" smtClean="0"/>
              <a:t>procedures - Issues A and 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9.1.1 - </a:t>
            </a:r>
            <a:r>
              <a:rPr lang="en-GB" sz="1200" b="1" dirty="0"/>
              <a:t>2GHz MSS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9.1.4 - </a:t>
            </a:r>
            <a:r>
              <a:rPr lang="en-US" sz="1200" b="1" dirty="0" smtClean="0"/>
              <a:t>Suborbital </a:t>
            </a:r>
            <a:r>
              <a:rPr lang="en-US" sz="1200" b="1" dirty="0"/>
              <a:t>planes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9.1.9 - </a:t>
            </a:r>
            <a:r>
              <a:rPr lang="en-GB" sz="1200" b="1" dirty="0"/>
              <a:t>FSS </a:t>
            </a:r>
            <a:r>
              <a:rPr lang="en-GB" sz="1200" b="1" dirty="0" smtClean="0"/>
              <a:t>50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0000"/>
                </a:solidFill>
              </a:rPr>
              <a:t>10 – Future Agenda for WRC-23</a:t>
            </a:r>
            <a:endParaRPr lang="en-US" dirty="0">
              <a:solidFill>
                <a:srgbClr val="FF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637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1.13 – spectrum for IMT-2020 (5G) 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199" y="4767264"/>
            <a:ext cx="4535537" cy="273844"/>
          </a:xfrm>
        </p:spPr>
        <p:txBody>
          <a:bodyPr/>
          <a:lstStyle/>
          <a:p>
            <a:r>
              <a:rPr lang="en-US" dirty="0"/>
              <a:t>CEPT Preparation for WRC-19 - </a:t>
            </a:r>
            <a:r>
              <a:rPr lang="fr-FR" dirty="0"/>
              <a:t>SRME-19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3" y="3773874"/>
            <a:ext cx="8291793" cy="7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457200" y="1317601"/>
            <a:ext cx="8439150" cy="21744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CEPT is supporting IMT identification in the following bands: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24.25-27.5 GHz</a:t>
            </a:r>
            <a:r>
              <a:rPr lang="en-GB" sz="1400" dirty="0" smtClean="0"/>
              <a:t>: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European pioneer band for 5G, already harmonised in CEPT (ECC Decision (18)06)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CEPT is supporting IMT identification with similar technical conditions, including limits to protect passive services below 24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40.5-43.5 GHz: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Good potential for future harmonisation in Europe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Possibility for global 5G tuning range with </a:t>
            </a:r>
            <a:r>
              <a:rPr lang="en-GB" sz="1400" b="1" dirty="0" smtClean="0"/>
              <a:t>37-40.5 GHz</a:t>
            </a:r>
            <a:r>
              <a:rPr lang="en-GB" sz="1400" dirty="0" smtClean="0"/>
              <a:t>, but the lower band is not proposed for use in 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66-71 GHz: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CEPT supports equal access of 5G and Multi Gigabit Wireless Systems </a:t>
            </a:r>
            <a:r>
              <a:rPr lang="en-GB" sz="1400" dirty="0"/>
              <a:t>(</a:t>
            </a:r>
            <a:r>
              <a:rPr lang="en-GB" sz="1400" dirty="0" err="1" smtClean="0"/>
              <a:t>WiGig</a:t>
            </a:r>
            <a:r>
              <a:rPr lang="en-GB" sz="1400" dirty="0" smtClean="0"/>
              <a:t>) in this band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62865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1.13 – spectrum for IMT-2020 (5G) 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199" y="4767264"/>
            <a:ext cx="4905785" cy="273844"/>
          </a:xfrm>
        </p:spPr>
        <p:txBody>
          <a:bodyPr/>
          <a:lstStyle/>
          <a:p>
            <a:r>
              <a:rPr lang="en-US" dirty="0"/>
              <a:t>CEPT Preparation for WRC-19 - </a:t>
            </a:r>
            <a:r>
              <a:rPr lang="fr-FR" dirty="0"/>
              <a:t>SRME-19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1317601"/>
            <a:ext cx="8439150" cy="217449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The following bands are not supported for 5G (No Change position):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31.8-33.4 GHz</a:t>
            </a:r>
            <a:endParaRPr lang="en-US" sz="1400" b="1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71-76 GHz</a:t>
            </a:r>
            <a:endParaRPr lang="en-US" sz="1400" b="1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81-86 </a:t>
            </a:r>
            <a:r>
              <a:rPr lang="en-GB" sz="1400" b="1" dirty="0" smtClean="0"/>
              <a:t>GHz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lvl="0">
              <a:buClr>
                <a:srgbClr val="C00000"/>
              </a:buClr>
            </a:pPr>
            <a:r>
              <a:rPr lang="en-GB" sz="1400" dirty="0" smtClean="0"/>
              <a:t>No Change also likely to be agreed for: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47-47.2 </a:t>
            </a:r>
            <a:r>
              <a:rPr lang="en-GB" sz="1400" b="1" dirty="0" smtClean="0"/>
              <a:t>GHz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50.4-52.6 GHz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lvl="0">
              <a:buClr>
                <a:srgbClr val="C00000"/>
              </a:buClr>
            </a:pPr>
            <a:r>
              <a:rPr lang="en-GB" sz="1400" dirty="0" smtClean="0"/>
              <a:t>Ongoing discussion on: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45.5 – 47 GHz: </a:t>
            </a:r>
            <a:r>
              <a:rPr lang="en-GB" sz="1400" dirty="0" smtClean="0"/>
              <a:t>possible support for IMT identification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47.2 – 50.2 </a:t>
            </a:r>
            <a:r>
              <a:rPr lang="en-GB" sz="1400" b="1" dirty="0" smtClean="0"/>
              <a:t>GHz: </a:t>
            </a:r>
            <a:r>
              <a:rPr lang="en-GB" sz="1400" dirty="0"/>
              <a:t>possible support for IMT </a:t>
            </a:r>
            <a:r>
              <a:rPr lang="en-GB" sz="1400" dirty="0" smtClean="0"/>
              <a:t>identification with split of the band at 48.2 GHz</a:t>
            </a:r>
            <a:endParaRPr lang="en-GB" sz="1400" b="1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 smtClean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 smtClean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3" y="3773874"/>
            <a:ext cx="8291793" cy="7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7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3" y="1317601"/>
            <a:ext cx="2833156" cy="16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1.5 – Earth Stations in Motion 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199" y="4767264"/>
            <a:ext cx="5012371" cy="273844"/>
          </a:xfrm>
        </p:spPr>
        <p:txBody>
          <a:bodyPr/>
          <a:lstStyle/>
          <a:p>
            <a:r>
              <a:rPr lang="en-US" dirty="0"/>
              <a:t>CEPT Preparation for WRC-19 - </a:t>
            </a:r>
            <a:r>
              <a:rPr lang="fr-FR" dirty="0"/>
              <a:t>SRME-19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1317601"/>
            <a:ext cx="5452158" cy="31758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Existing European regulatory framework in ECC Decision (13)01 (ESOMPS): </a:t>
            </a:r>
            <a:r>
              <a:rPr lang="en-US" sz="1400" dirty="0" smtClean="0"/>
              <a:t>17.3-20.2 </a:t>
            </a:r>
            <a:r>
              <a:rPr lang="en-US" sz="1400" dirty="0"/>
              <a:t>GHz </a:t>
            </a:r>
            <a:r>
              <a:rPr lang="en-US" sz="1400" dirty="0" smtClean="0"/>
              <a:t>(space-to-Earth) and </a:t>
            </a:r>
            <a:r>
              <a:rPr lang="en-US" sz="1400" dirty="0"/>
              <a:t>27.5-30.0 </a:t>
            </a:r>
            <a:r>
              <a:rPr lang="en-US" sz="1400" dirty="0" smtClean="0"/>
              <a:t>GHz (Earth-to-space)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CEPT supports a global regulatory framework for </a:t>
            </a:r>
            <a:r>
              <a:rPr lang="en-US" sz="1400" dirty="0" smtClean="0"/>
              <a:t>17.7-19.7 </a:t>
            </a:r>
            <a:r>
              <a:rPr lang="en-US" sz="1400" dirty="0"/>
              <a:t>GHz (space-to-Earth) and 27.5-29.5 GHz (Earth-to-space</a:t>
            </a:r>
            <a:r>
              <a:rPr lang="en-US" sz="1400" dirty="0" smtClean="0"/>
              <a:t>) </a:t>
            </a:r>
            <a:r>
              <a:rPr lang="en-GB" sz="1400" dirty="0" smtClean="0"/>
              <a:t>in line with Res. 158 (WRC-15)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Coexistence with </a:t>
            </a:r>
            <a:r>
              <a:rPr lang="en-GB" sz="1400" b="1" dirty="0" smtClean="0"/>
              <a:t>terrestrial</a:t>
            </a:r>
            <a:r>
              <a:rPr lang="en-GB" sz="1400" dirty="0" smtClean="0"/>
              <a:t> </a:t>
            </a:r>
            <a:r>
              <a:rPr lang="en-GB" sz="1400" b="1" dirty="0" smtClean="0"/>
              <a:t>services</a:t>
            </a:r>
            <a:r>
              <a:rPr lang="en-GB" sz="1400" dirty="0" smtClean="0"/>
              <a:t>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Transmitting ESIM (27.5-29. GHz) – specific provisions to avoid unacceptable interference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Receiving ESIM (17.7-19.7 GHz) – no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Coexistence with </a:t>
            </a:r>
            <a:r>
              <a:rPr lang="en-GB" sz="1400" b="1" dirty="0" smtClean="0"/>
              <a:t>space</a:t>
            </a:r>
            <a:r>
              <a:rPr lang="en-GB" sz="1400" dirty="0" smtClean="0"/>
              <a:t> </a:t>
            </a:r>
            <a:r>
              <a:rPr lang="en-GB" sz="1400" b="1" dirty="0" smtClean="0"/>
              <a:t>services</a:t>
            </a:r>
            <a:r>
              <a:rPr lang="en-GB" sz="1400" dirty="0" smtClean="0"/>
              <a:t>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ESIM shall remain within the envelope of the </a:t>
            </a:r>
            <a:r>
              <a:rPr lang="en-US" sz="1400" dirty="0" smtClean="0"/>
              <a:t>satellite network with </a:t>
            </a:r>
            <a:r>
              <a:rPr lang="en-US" sz="1400" dirty="0"/>
              <a:t>which they </a:t>
            </a:r>
            <a:r>
              <a:rPr lang="en-US" sz="1400" dirty="0" smtClean="0"/>
              <a:t>communicate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Specific provisions to protect non-GSO FSS systems </a:t>
            </a:r>
            <a:r>
              <a:rPr lang="en-US" sz="1400" dirty="0" smtClean="0"/>
              <a:t>and MSS feeder links</a:t>
            </a:r>
            <a:endParaRPr lang="en-GB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58" y="3143386"/>
            <a:ext cx="3178544" cy="9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5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67" y="2823112"/>
            <a:ext cx="55054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1.14 – High Altitude Platform Stations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552366" cy="273844"/>
          </a:xfrm>
        </p:spPr>
        <p:txBody>
          <a:bodyPr/>
          <a:lstStyle/>
          <a:p>
            <a:r>
              <a:rPr lang="en-US" dirty="0"/>
              <a:t>CEPT Preparation for WRC-19 - </a:t>
            </a:r>
            <a:r>
              <a:rPr lang="fr-FR" dirty="0"/>
              <a:t>SRME-19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27197" y="1317601"/>
            <a:ext cx="7918256" cy="3175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CEPT supports worldwide identification for HAPS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while protecting existing services and their </a:t>
            </a:r>
            <a:r>
              <a:rPr lang="en-US" sz="1400" dirty="0" smtClean="0"/>
              <a:t>development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new or modified footnotes and associated </a:t>
            </a:r>
            <a:r>
              <a:rPr lang="en-US" sz="1400" dirty="0" smtClean="0"/>
              <a:t>Resolution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Potential identification of 21.4-22 </a:t>
            </a:r>
            <a:r>
              <a:rPr lang="en-GB" sz="1400" dirty="0"/>
              <a:t>GHz and 24.25-27.5 GHz in Region </a:t>
            </a:r>
            <a:r>
              <a:rPr lang="en-GB" sz="1400" dirty="0" smtClean="0"/>
              <a:t>2: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Space services shall be </a:t>
            </a:r>
            <a:r>
              <a:rPr lang="en-US" sz="1400" dirty="0" smtClean="0"/>
              <a:t>protected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 </a:t>
            </a:r>
            <a:r>
              <a:rPr lang="en-US" sz="1400" dirty="0" smtClean="0"/>
              <a:t>constraints </a:t>
            </a:r>
            <a:r>
              <a:rPr lang="en-US" sz="1400" dirty="0"/>
              <a:t>on the </a:t>
            </a:r>
            <a:r>
              <a:rPr lang="en-US" sz="1400" dirty="0" smtClean="0"/>
              <a:t>identification</a:t>
            </a:r>
            <a:br>
              <a:rPr lang="en-US" sz="1400" dirty="0" smtClean="0"/>
            </a:br>
            <a:r>
              <a:rPr lang="en-US" sz="1400" dirty="0" smtClean="0"/>
              <a:t>of </a:t>
            </a:r>
            <a:r>
              <a:rPr lang="en-US" sz="1400" dirty="0"/>
              <a:t>the 26 </a:t>
            </a:r>
            <a:r>
              <a:rPr lang="en-US" sz="1400" dirty="0" smtClean="0"/>
              <a:t>GHz band </a:t>
            </a:r>
            <a:r>
              <a:rPr lang="en-US" sz="1400" dirty="0"/>
              <a:t>for </a:t>
            </a:r>
            <a:r>
              <a:rPr lang="en-US" sz="1400" dirty="0" smtClean="0"/>
              <a:t>IMT at a global </a:t>
            </a:r>
            <a:br>
              <a:rPr lang="en-US" sz="1400" dirty="0" smtClean="0"/>
            </a:br>
            <a:r>
              <a:rPr lang="en-US" sz="1400" dirty="0" smtClean="0"/>
              <a:t>level under AI 1.13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54828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10 – Future AIs for WRC-23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552366" cy="273844"/>
          </a:xfrm>
        </p:spPr>
        <p:txBody>
          <a:bodyPr/>
          <a:lstStyle/>
          <a:p>
            <a:r>
              <a:rPr lang="en-US" dirty="0"/>
              <a:t>CEPT Preparation for WRC-19 - </a:t>
            </a:r>
            <a:r>
              <a:rPr lang="fr-FR" dirty="0"/>
              <a:t>SRME-19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47833" y="1317601"/>
            <a:ext cx="8138715" cy="3175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CEPT position on Preliminary AIs (Resolution 810) – subject to final adoption: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2.1: GMDSS </a:t>
            </a:r>
            <a:r>
              <a:rPr lang="en-US" sz="1400" dirty="0" err="1" smtClean="0"/>
              <a:t>modernisation</a:t>
            </a:r>
            <a:endParaRPr lang="en-US" sz="14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2.2: new </a:t>
            </a:r>
            <a:r>
              <a:rPr lang="en-US" sz="1400" dirty="0"/>
              <a:t>allocation to </a:t>
            </a:r>
            <a:r>
              <a:rPr lang="en-US" sz="1400" dirty="0" smtClean="0"/>
              <a:t>EESS (active</a:t>
            </a:r>
            <a:r>
              <a:rPr lang="en-US" sz="1400" dirty="0"/>
              <a:t>) service for space-borne radar sounders </a:t>
            </a:r>
            <a:r>
              <a:rPr lang="en-US" sz="1400" dirty="0" smtClean="0"/>
              <a:t>around </a:t>
            </a:r>
            <a:r>
              <a:rPr lang="en-US" sz="1400" dirty="0"/>
              <a:t>45 </a:t>
            </a:r>
            <a:r>
              <a:rPr lang="en-US" sz="1400" dirty="0" smtClean="0"/>
              <a:t>MHz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2.3: space </a:t>
            </a:r>
            <a:r>
              <a:rPr lang="en-US" sz="1400" dirty="0"/>
              <a:t>weather </a:t>
            </a:r>
            <a:r>
              <a:rPr lang="en-US" sz="1400" dirty="0" smtClean="0"/>
              <a:t>sensors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2.4: new </a:t>
            </a:r>
            <a:r>
              <a:rPr lang="en-US" sz="1400" dirty="0"/>
              <a:t>allocations to </a:t>
            </a:r>
            <a:r>
              <a:rPr lang="en-US" sz="1400" dirty="0" smtClean="0"/>
              <a:t>fixed-satellite </a:t>
            </a:r>
            <a:r>
              <a:rPr lang="en-US" sz="1400" dirty="0"/>
              <a:t>service in </a:t>
            </a:r>
            <a:r>
              <a:rPr lang="en-US" sz="1400" dirty="0" smtClean="0"/>
              <a:t>37.5-39.5 </a:t>
            </a:r>
            <a:r>
              <a:rPr lang="en-US" sz="1400" dirty="0"/>
              <a:t>GHz (Earth-to-space</a:t>
            </a:r>
            <a:r>
              <a:rPr lang="en-US" sz="1400" dirty="0" smtClean="0"/>
              <a:t>)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2.5: review </a:t>
            </a:r>
            <a:r>
              <a:rPr lang="en-US" sz="1400" dirty="0"/>
              <a:t>the spectrum use and spectrum needs </a:t>
            </a:r>
            <a:r>
              <a:rPr lang="en-US" sz="1400" dirty="0" smtClean="0"/>
              <a:t>in 470-960 </a:t>
            </a:r>
            <a:r>
              <a:rPr lang="en-US" sz="1400" dirty="0"/>
              <a:t>MHz in Region </a:t>
            </a:r>
            <a:r>
              <a:rPr lang="en-US" sz="1400" dirty="0" smtClean="0"/>
              <a:t>1</a:t>
            </a:r>
            <a:endParaRPr lang="en-GB" sz="14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  <p:pic>
        <p:nvPicPr>
          <p:cNvPr id="1027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36" y="1576316"/>
            <a:ext cx="286331" cy="2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41" y="1844539"/>
            <a:ext cx="252395" cy="2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28" y="2086196"/>
            <a:ext cx="278779" cy="2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36" y="1576316"/>
            <a:ext cx="286331" cy="2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81" y="2619598"/>
            <a:ext cx="293165" cy="2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ris\AppData\Local\Microsoft\Windows\INetCache\IE\2G7UJJ1Q\Red-Cross-Mark-PNG-Ima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59" y="2305130"/>
            <a:ext cx="294446" cy="3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07422"/>
      </p:ext>
    </p:extLst>
  </p:cSld>
  <p:clrMapOvr>
    <a:masterClrMapping/>
  </p:clrMapOvr>
</p:sld>
</file>

<file path=ppt/theme/theme1.xml><?xml version="1.0" encoding="utf-8"?>
<a:theme xmlns:a="http://schemas.openxmlformats.org/drawingml/2006/main" name="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ECC PPT Template_16092018.potx</Template>
  <TotalTime>5371</TotalTime>
  <Words>1121</Words>
  <Application>Microsoft Office PowerPoint</Application>
  <PresentationFormat>On-screen Show (16:9)</PresentationFormat>
  <Paragraphs>140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ECC PPT Template_16092018</vt:lpstr>
      <vt:lpstr>CEPT Preparation for WRC-19</vt:lpstr>
      <vt:lpstr>CEPT: European Conference of Postal and Telecommunications Administrations </vt:lpstr>
      <vt:lpstr>Current status of preparation – agreed positions</vt:lpstr>
      <vt:lpstr>Current status of preparation – positions to be finalised</vt:lpstr>
      <vt:lpstr>Agenda Item 1.13 – spectrum for IMT-2020 (5G) </vt:lpstr>
      <vt:lpstr>Agenda Item 1.13 – spectrum for IMT-2020 (5G) </vt:lpstr>
      <vt:lpstr>Agenda Item 1.5 – Earth Stations in Motion </vt:lpstr>
      <vt:lpstr>Agenda Item 1.14 – High Altitude Platform Stations</vt:lpstr>
      <vt:lpstr>Agenda Item 10 – Future AIs for WRC-23</vt:lpstr>
      <vt:lpstr>Agenda Item 10 – Future AIs for WRC-23: draft CEPT Proposals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Admin</dc:creator>
  <cp:lastModifiedBy>Vibeke Hansen</cp:lastModifiedBy>
  <cp:revision>58</cp:revision>
  <dcterms:created xsi:type="dcterms:W3CDTF">2018-09-05T12:56:00Z</dcterms:created>
  <dcterms:modified xsi:type="dcterms:W3CDTF">2019-06-26T08:04:32Z</dcterms:modified>
</cp:coreProperties>
</file>